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sldIdLst>
    <p:sldId id="257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81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  <p:sldId id="480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488" r:id="rId36"/>
    <p:sldId id="482" r:id="rId37"/>
    <p:sldId id="510" r:id="rId38"/>
    <p:sldId id="511" r:id="rId39"/>
    <p:sldId id="512" r:id="rId40"/>
    <p:sldId id="513" r:id="rId41"/>
    <p:sldId id="514" r:id="rId42"/>
    <p:sldId id="515" r:id="rId43"/>
    <p:sldId id="516" r:id="rId44"/>
    <p:sldId id="517" r:id="rId45"/>
    <p:sldId id="518" r:id="rId46"/>
    <p:sldId id="519" r:id="rId47"/>
    <p:sldId id="483" r:id="rId48"/>
    <p:sldId id="520" r:id="rId49"/>
    <p:sldId id="521" r:id="rId50"/>
    <p:sldId id="522" r:id="rId51"/>
    <p:sldId id="523" r:id="rId52"/>
    <p:sldId id="524" r:id="rId53"/>
    <p:sldId id="525" r:id="rId54"/>
    <p:sldId id="526" r:id="rId55"/>
    <p:sldId id="527" r:id="rId56"/>
    <p:sldId id="528" r:id="rId57"/>
    <p:sldId id="529" r:id="rId58"/>
    <p:sldId id="484" r:id="rId59"/>
    <p:sldId id="530" r:id="rId60"/>
    <p:sldId id="531" r:id="rId61"/>
    <p:sldId id="532" r:id="rId62"/>
    <p:sldId id="533" r:id="rId63"/>
    <p:sldId id="534" r:id="rId64"/>
    <p:sldId id="535" r:id="rId65"/>
    <p:sldId id="536" r:id="rId66"/>
    <p:sldId id="537" r:id="rId67"/>
    <p:sldId id="538" r:id="rId68"/>
    <p:sldId id="539" r:id="rId69"/>
    <p:sldId id="489" r:id="rId70"/>
    <p:sldId id="485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486" r:id="rId82"/>
    <p:sldId id="550" r:id="rId83"/>
    <p:sldId id="551" r:id="rId84"/>
    <p:sldId id="552" r:id="rId85"/>
    <p:sldId id="553" r:id="rId86"/>
    <p:sldId id="554" r:id="rId87"/>
    <p:sldId id="555" r:id="rId88"/>
    <p:sldId id="556" r:id="rId89"/>
    <p:sldId id="557" r:id="rId90"/>
    <p:sldId id="558" r:id="rId91"/>
    <p:sldId id="559" r:id="rId92"/>
    <p:sldId id="487" r:id="rId93"/>
    <p:sldId id="560" r:id="rId94"/>
    <p:sldId id="561" r:id="rId95"/>
    <p:sldId id="562" r:id="rId96"/>
    <p:sldId id="563" r:id="rId97"/>
    <p:sldId id="564" r:id="rId98"/>
    <p:sldId id="565" r:id="rId99"/>
    <p:sldId id="566" r:id="rId100"/>
    <p:sldId id="567" r:id="rId101"/>
    <p:sldId id="568" r:id="rId102"/>
    <p:sldId id="569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36467-A69A-40A7-B99C-957934EED00F}" v="25" dt="2022-11-16T16:14:06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F4D5-66F6-46D3-8643-491F32EA2DF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F4BC-661E-4731-A0CA-228C2EBBB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3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9607-2B00-BE54-3C6F-D0BA533B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DD815-1115-608F-4F42-A67E0BBEF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079F-C5CF-C6C7-4B88-FA487E12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ABB5-9D39-90C4-592F-8D4D885E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E635-C922-46EB-270F-61B134B70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CEEA-C98D-6778-BDFC-E2EACFEB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B427C-C6CA-8D72-599F-1AB246ADE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C57C-DDB1-78D5-F97D-81253827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93A96-1ADE-87D2-118A-F17A61F0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14576-5AC6-EEFE-4FDA-C80C0EB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0F288-71A7-8818-AFD0-69C694F81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52CF0-ECEE-5DC6-0FEE-215DB455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AFE0-159E-89BD-8A22-1A39A20B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DA5D-FB83-8323-4B30-10F93595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2F757-B724-87CE-CA50-4B424F2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5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408A-FC1E-2C58-F2A3-4F7831F8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4C2EF-6CFA-7D48-BED8-FEF8C6E3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F436-8D67-001D-60D5-91E13780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D4F6-0173-669A-6155-20160A8A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BC5B1-19B5-8CD7-209F-D56E58D5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F173-8E49-C64B-5765-3AB63AF1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D55ED-286F-F936-2C4D-6529F6132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011F-CF94-3A52-D879-CB7233BF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5BE0-2C2A-0A9C-3728-A17A5C76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15934-AE40-68D3-957C-C6F4719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97556-0C69-A757-7DA7-19864625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CDF9-779A-4360-4403-4FF98C4BD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1F9A4-59FD-9978-FE22-8B05BF8F0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EE714-DB14-136A-2A81-70CA5F42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8B867-A9E5-B0B3-0174-6DF7F5AA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BECF1-C86E-001B-D59F-F89A171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E638-3163-EB81-7CF3-DA303C53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EE9EB-E6EE-CD95-3215-A0BEC009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5B7E7-F9F1-DB15-1789-83291915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77217-7081-3339-CBC5-1CAAEB7A5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812D4-76A6-64E7-C176-DC445E3FD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AECB5-A17B-83C7-0660-0DE5AC42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B8929-99BF-B9A1-EBD3-438EFA78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641F0-9719-0305-81D9-B990AD2D4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2D67-9477-2DD7-81AE-4ABC114D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27B1C-3DDA-69E9-FC9C-196D2237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76885-B05C-AA6E-63A4-D8C7D4C3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35A52-AD3E-EE3D-5E7C-A36E8E61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3592-DD89-57F1-CB4B-A50EDD87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20A965-F664-E9AA-0BD2-7B2BDE90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61B6A-AB95-881F-E35D-B964A24B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72CE-CB7C-15C7-C9DD-7E2EA5D8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F3AA-67EA-85DE-CE75-1A237CE44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5D1E9-073F-45B3-2C20-2B1C9402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8764-FE69-CCAA-CC49-2E41F056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37F2A-3D98-75C3-E9AE-CAF1974C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1708D-2949-F264-6965-1643EC02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7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78C2-CA4F-D7F1-94EC-017A2811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3B4304-3A53-3924-329A-23D4CF128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19471-0547-1C97-1A5E-406ABED1C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A346B-42D1-F7A8-79C9-EB246944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61E50-A652-C1A7-ADC8-472EBF34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ADE74-82E8-9109-A4BC-D2D0EAB6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3D016-5D8C-2553-5CAB-96864485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9A82-3174-D314-FDFD-6D12D4511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713F5-C44D-0718-B458-4FABE3AA1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B11D-4942-405F-8B4B-EF2FCD3BE83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1C3A2-4A40-92FC-BEB6-BEE9510B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B864-1778-404F-5231-0BCA4ACF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868E8-840B-43E8-82F8-6F686D6A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1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st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IB Learner Profile: RISK-TAKER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Charlotte Garrison </a:t>
            </a:r>
          </a:p>
          <a:p>
            <a:pPr marL="0"/>
            <a:endParaRPr lang="en-US" sz="2000" b="0" i="0" dirty="0">
              <a:effectLst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573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Zoe Ralhan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7560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Robert Adam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37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Colin Donovan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Nicholas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Kremlensky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200" b="1" i="0" dirty="0">
                <a:solidFill>
                  <a:srgbClr val="FF0000"/>
                </a:solidFill>
                <a:effectLst/>
              </a:rPr>
              <a:t>Dominik Johnson</a:t>
            </a:r>
          </a:p>
          <a:p>
            <a:pPr marL="0"/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52266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371094" y="2764028"/>
            <a:ext cx="3218179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LEE</a:t>
            </a:r>
          </a:p>
        </p:txBody>
      </p:sp>
    </p:spTree>
    <p:extLst>
      <p:ext uri="{BB962C8B-B14F-4D97-AF65-F5344CB8AC3E}">
        <p14:creationId xmlns:p14="http://schemas.microsoft.com/office/powerpoint/2010/main" val="86612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Olivia Swim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Maggie Sullivan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  <a:endParaRPr lang="en-US" sz="2200" b="1" i="0" dirty="0">
              <a:effectLst/>
            </a:endParaRPr>
          </a:p>
          <a:p>
            <a:pPr marL="0"/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78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Vivian Buchanan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Denver Ellis </a:t>
            </a: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9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Harper Ayo</a:t>
            </a:r>
          </a:p>
          <a:p>
            <a:pPr marL="0" indent="0">
              <a:buNone/>
            </a:pP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8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Mali Gatewood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4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438144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GESTON</a:t>
            </a:r>
          </a:p>
        </p:txBody>
      </p:sp>
    </p:spTree>
    <p:extLst>
      <p:ext uri="{BB962C8B-B14F-4D97-AF65-F5344CB8AC3E}">
        <p14:creationId xmlns:p14="http://schemas.microsoft.com/office/powerpoint/2010/main" val="218679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Rory Jackson </a:t>
            </a:r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9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Dharv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Tripathi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Chase Bob</a:t>
            </a:r>
          </a:p>
          <a:p>
            <a:pPr marL="0"/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Bobby Ye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82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8S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111213" y="2764028"/>
            <a:ext cx="398915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MOESSNER </a:t>
            </a:r>
          </a:p>
        </p:txBody>
      </p:sp>
    </p:spTree>
    <p:extLst>
      <p:ext uri="{BB962C8B-B14F-4D97-AF65-F5344CB8AC3E}">
        <p14:creationId xmlns:p14="http://schemas.microsoft.com/office/powerpoint/2010/main" val="48832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Makayle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Richardson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9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Jigy</a:t>
            </a:r>
            <a:r>
              <a:rPr lang="en-US" sz="2000" b="1" dirty="0" err="1">
                <a:solidFill>
                  <a:srgbClr val="FF0000"/>
                </a:solidFill>
              </a:rPr>
              <a:t>asa</a:t>
            </a:r>
            <a:r>
              <a:rPr lang="en-US" sz="2000" b="1" dirty="0">
                <a:solidFill>
                  <a:srgbClr val="FF0000"/>
                </a:solidFill>
              </a:rPr>
              <a:t> Prabhakar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5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 err="1">
                <a:solidFill>
                  <a:srgbClr val="FF0000"/>
                </a:solidFill>
                <a:effectLst/>
              </a:rPr>
              <a:t>Barikui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</a:rPr>
              <a:t>Nwitua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Zuhayr Khan </a:t>
            </a:r>
          </a:p>
          <a:p>
            <a:pPr marL="0" indent="0">
              <a:buNone/>
            </a:pPr>
            <a:endParaRPr lang="en-US" sz="2200" b="1" i="0" dirty="0">
              <a:effectLst/>
            </a:endParaRPr>
          </a:p>
          <a:p>
            <a:pPr marL="0"/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91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Rohan Shah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6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sz="4000" kern="1200">
                <a:solidFill>
                  <a:srgbClr val="FF0000"/>
                </a:solidFill>
                <a:latin typeface="Rockwell "/>
              </a:rPr>
              <a:t>INQUIRER</a:t>
            </a:r>
            <a:endParaRPr lang="en-US" sz="4000" kern="1200" dirty="0">
              <a:solidFill>
                <a:srgbClr val="FF0000"/>
              </a:solidFill>
              <a:latin typeface="Rockwell 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>
              <a:effectLst/>
            </a:endParaRPr>
          </a:p>
          <a:p>
            <a:pPr marL="0" indent="0">
              <a:buNone/>
            </a:pPr>
            <a:r>
              <a:rPr lang="en-US" sz="2200" b="1"/>
              <a:t>IB Learner Profile Recipient: </a:t>
            </a:r>
          </a:p>
          <a:p>
            <a:pPr marL="0" indent="0">
              <a:buNone/>
            </a:pPr>
            <a:r>
              <a:rPr lang="en-US" sz="2200" b="1" i="0">
                <a:solidFill>
                  <a:srgbClr val="FF0000"/>
                </a:solidFill>
                <a:effectLst/>
              </a:rPr>
              <a:t>Kaydn Taylor</a:t>
            </a:r>
          </a:p>
          <a:p>
            <a:pPr marL="0"/>
            <a:endParaRPr lang="en-US" sz="2200" dirty="0"/>
          </a:p>
        </p:txBody>
      </p:sp>
      <p:sp>
        <p:nvSpPr>
          <p:cNvPr id="87" name="Freeform: Shape 66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98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Enzo Han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5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Alma Gonzaga</a:t>
            </a:r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9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Zoie Glosson 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98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Kendrell Chapple</a:t>
            </a:r>
          </a:p>
          <a:p>
            <a:pPr marL="0" indent="0">
              <a:buNone/>
            </a:pPr>
            <a:endParaRPr lang="en-US" sz="2000" b="1" i="0" dirty="0"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65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Iniya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Rajan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8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1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st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77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438144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BELL</a:t>
            </a:r>
          </a:p>
        </p:txBody>
      </p:sp>
    </p:spTree>
    <p:extLst>
      <p:ext uri="{BB962C8B-B14F-4D97-AF65-F5344CB8AC3E}">
        <p14:creationId xmlns:p14="http://schemas.microsoft.com/office/powerpoint/2010/main" val="2877208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Chloe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Nzelu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1" i="0" dirty="0">
              <a:effectLst/>
            </a:endParaRPr>
          </a:p>
          <a:p>
            <a:pPr marL="0"/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3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William Wise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2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Connor Voss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 "/>
              </a:rPr>
              <a:t>KNOWLEDGABLE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Maya Vega </a:t>
            </a:r>
            <a:endParaRPr lang="en-US" sz="22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200" b="0" i="0" dirty="0">
              <a:effectLst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32" y="2313294"/>
            <a:ext cx="3174714" cy="2987966"/>
          </a:xfrm>
        </p:spPr>
      </p:pic>
    </p:spTree>
    <p:extLst>
      <p:ext uri="{BB962C8B-B14F-4D97-AF65-F5344CB8AC3E}">
        <p14:creationId xmlns:p14="http://schemas.microsoft.com/office/powerpoint/2010/main" val="2977674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Althea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Robideaux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17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Tarang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Vakil</a:t>
            </a: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6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William George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5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Samara </a:t>
            </a:r>
            <a:r>
              <a:rPr lang="en-US" sz="2400" b="1" i="0" dirty="0" err="1">
                <a:solidFill>
                  <a:srgbClr val="FF0000"/>
                </a:solidFill>
                <a:effectLst/>
              </a:rPr>
              <a:t>Sunde</a:t>
            </a:r>
            <a:endParaRPr lang="en-US" sz="24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29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A’eyonce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Foster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49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Morgan Vu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24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Leyla Borasino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1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BLOSSOM</a:t>
            </a:r>
          </a:p>
        </p:txBody>
      </p:sp>
    </p:spTree>
    <p:extLst>
      <p:ext uri="{BB962C8B-B14F-4D97-AF65-F5344CB8AC3E}">
        <p14:creationId xmlns:p14="http://schemas.microsoft.com/office/powerpoint/2010/main" val="4166759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Sophia Runyan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9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Tristian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Caltagirone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0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 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 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Fabiana Mejia</a:t>
            </a:r>
          </a:p>
          <a:p>
            <a:pPr marL="0"/>
            <a:endParaRPr lang="en-US" sz="2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0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Nicolas Alvarado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2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Yaslam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Badawy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6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Adela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Kusinski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29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Tyler Morosan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2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Naomi </a:t>
            </a:r>
            <a:r>
              <a:rPr lang="en-US" sz="2400" b="1" dirty="0" err="1">
                <a:solidFill>
                  <a:srgbClr val="FF0000"/>
                </a:solidFill>
              </a:rPr>
              <a:t>Nitsun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88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Ryan Blanks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17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Hailey Wong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/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7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Aubrielle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Bob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24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7S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MILNER</a:t>
            </a:r>
          </a:p>
        </p:txBody>
      </p:sp>
    </p:spTree>
    <p:extLst>
      <p:ext uri="{BB962C8B-B14F-4D97-AF65-F5344CB8AC3E}">
        <p14:creationId xmlns:p14="http://schemas.microsoft.com/office/powerpoint/2010/main" val="16930671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Keira </a:t>
            </a:r>
            <a:r>
              <a:rPr lang="en-US" sz="2000" b="1" dirty="0" err="1">
                <a:solidFill>
                  <a:srgbClr val="FF0000"/>
                </a:solidFill>
              </a:rPr>
              <a:t>Klyuzheva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latin typeface="Rockwell 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 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200" b="1" i="0" dirty="0">
                <a:solidFill>
                  <a:srgbClr val="FF0000"/>
                </a:solidFill>
                <a:effectLst/>
              </a:rPr>
              <a:t>Pearl Cooper</a:t>
            </a:r>
          </a:p>
          <a:p>
            <a:pPr marL="0"/>
            <a:endParaRPr lang="en-US" sz="2200" b="0" i="0" dirty="0">
              <a:effectLst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717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Nicole Du</a:t>
            </a: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59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Matilda Moore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715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Tova </a:t>
            </a:r>
            <a:r>
              <a:rPr lang="en-US" sz="2000" b="1" dirty="0" err="1">
                <a:solidFill>
                  <a:srgbClr val="FF0000"/>
                </a:solidFill>
              </a:rPr>
              <a:t>Vayner-Vishubhotla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43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Olia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C</a:t>
            </a:r>
            <a:r>
              <a:rPr lang="en-US" sz="2000" b="1" dirty="0">
                <a:solidFill>
                  <a:srgbClr val="FF0000"/>
                </a:solidFill>
              </a:rPr>
              <a:t>hang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02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Ellis Ford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57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Xochitl Mechler</a:t>
            </a:r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454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Gavin Baker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08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Emma Nguyen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33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Gia-an Nguyen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D7096B9-2B2B-BBD4-13E9-23AB2709E0D5}"/>
              </a:ext>
            </a:extLst>
          </p:cNvPr>
          <p:cNvSpPr txBox="1"/>
          <p:nvPr/>
        </p:nvSpPr>
        <p:spPr>
          <a:xfrm>
            <a:off x="140494" y="188118"/>
            <a:ext cx="11839573" cy="646330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11" y="84657"/>
            <a:ext cx="9966960" cy="29260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Rockwell"/>
              </a:rPr>
              <a:t>Bob Lanier Middle School </a:t>
            </a:r>
            <a:endParaRPr lang="en-US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607697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>
                <a:latin typeface="Tahoma"/>
                <a:ea typeface="Tahoma"/>
                <a:cs typeface="Tahoma"/>
              </a:rPr>
              <a:t>IB Learner Profile Awards</a:t>
            </a:r>
            <a:endParaRPr lang="en-US" sz="23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r>
              <a:rPr lang="en-US" sz="2300" dirty="0">
                <a:latin typeface="Tahoma"/>
                <a:ea typeface="Tahoma"/>
                <a:cs typeface="Tahoma"/>
              </a:rPr>
              <a:t>1</a:t>
            </a:r>
            <a:r>
              <a:rPr lang="en-US" sz="2300" baseline="30000" dirty="0">
                <a:latin typeface="Tahoma"/>
                <a:ea typeface="Tahoma"/>
                <a:cs typeface="Tahoma"/>
              </a:rPr>
              <a:t>st</a:t>
            </a:r>
            <a:r>
              <a:rPr lang="en-US" sz="2300" dirty="0">
                <a:latin typeface="Tahoma"/>
                <a:ea typeface="Tahoma"/>
                <a:cs typeface="Tahoma"/>
              </a:rPr>
              <a:t> Six Weeks</a:t>
            </a:r>
            <a:endParaRPr lang="en-US" sz="2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6" descr="Logo&#10;&#10;Description automatically generated">
            <a:extLst>
              <a:ext uri="{FF2B5EF4-FFF2-40B4-BE49-F238E27FC236}">
                <a16:creationId xmlns:a16="http://schemas.microsoft.com/office/drawing/2014/main" id="{41B56DE4-3353-114C-3C39-13A64EBF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31" y="403925"/>
            <a:ext cx="1540669" cy="1704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361E24-F822-9F63-9AD1-24CF9B3BE846}"/>
              </a:ext>
            </a:extLst>
          </p:cNvPr>
          <p:cNvSpPr txBox="1"/>
          <p:nvPr/>
        </p:nvSpPr>
        <p:spPr>
          <a:xfrm>
            <a:off x="1938338" y="3009900"/>
            <a:ext cx="89820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AN INTERNATIONAL BACCALAUREATE WORLD SCHOOL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21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4C23A15E-0EFD-4751-F0ED-D326417A0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42" y="401479"/>
            <a:ext cx="1766889" cy="172116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6B0F6B59-DEDD-F80C-13E1-5D5582DF3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104" y="4464844"/>
            <a:ext cx="1562100" cy="2019300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70C34ADB-175C-6791-558C-D52CD1DA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73" y="4464844"/>
            <a:ext cx="1504950" cy="2019300"/>
          </a:xfrm>
          <a:prstGeom prst="rect">
            <a:avLst/>
          </a:prstGeom>
        </p:spPr>
      </p:pic>
      <p:pic>
        <p:nvPicPr>
          <p:cNvPr id="24" name="Picture 24" descr="A picture containing text, music, person&#10;&#10;Description automatically generated">
            <a:extLst>
              <a:ext uri="{FF2B5EF4-FFF2-40B4-BE49-F238E27FC236}">
                <a16:creationId xmlns:a16="http://schemas.microsoft.com/office/drawing/2014/main" id="{121A707F-3C72-F827-15AA-DEEFF210A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5844" y="4464844"/>
            <a:ext cx="1647825" cy="2019300"/>
          </a:xfrm>
          <a:prstGeom prst="rect">
            <a:avLst/>
          </a:prstGeom>
        </p:spPr>
      </p:pic>
      <p:pic>
        <p:nvPicPr>
          <p:cNvPr id="25" name="Picture 25" descr="A picture containing person&#10;&#10;Description automatically generated">
            <a:extLst>
              <a:ext uri="{FF2B5EF4-FFF2-40B4-BE49-F238E27FC236}">
                <a16:creationId xmlns:a16="http://schemas.microsoft.com/office/drawing/2014/main" id="{A3B22B5D-75BE-6236-7ED1-29C3E14A4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989" y="4464844"/>
            <a:ext cx="1514475" cy="20193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E0C26341-1B7B-C28A-7FEB-2A3A8911B2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0500" y="4464844"/>
            <a:ext cx="1495425" cy="2019300"/>
          </a:xfrm>
          <a:prstGeom prst="rect">
            <a:avLst/>
          </a:prstGeom>
        </p:spPr>
      </p:pic>
      <p:pic>
        <p:nvPicPr>
          <p:cNvPr id="27" name="Picture 2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BCC8E0F-3C99-4A46-EF35-0D64DAF16B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020" y="4464844"/>
            <a:ext cx="1457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6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200" b="1" i="0" dirty="0">
                <a:solidFill>
                  <a:srgbClr val="FF0000"/>
                </a:solidFill>
                <a:effectLst/>
              </a:rPr>
              <a:t>Mary-Adeline Leahy</a:t>
            </a:r>
          </a:p>
          <a:p>
            <a:pPr marL="0"/>
            <a:endParaRPr lang="en-US" sz="2200" b="0" i="0" dirty="0">
              <a:effectLst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37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6L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MR. SALAJ</a:t>
            </a:r>
          </a:p>
        </p:txBody>
      </p:sp>
    </p:spTree>
    <p:extLst>
      <p:ext uri="{BB962C8B-B14F-4D97-AF65-F5344CB8AC3E}">
        <p14:creationId xmlns:p14="http://schemas.microsoft.com/office/powerpoint/2010/main" val="244903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Malavika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Dwarakanath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09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Kevin Gao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01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/>
            <a:r>
              <a:rPr lang="en-US" sz="2400" b="1" i="0" dirty="0">
                <a:effectLst/>
              </a:rPr>
              <a:t>Fabiana Mejia</a:t>
            </a:r>
          </a:p>
          <a:p>
            <a:pPr marL="0"/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9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Nevaeh Miller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13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Moussia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Elyashkevich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767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Alex Talley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32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Oliver Saucedo  </a:t>
            </a:r>
            <a:endParaRPr lang="en-US" sz="24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00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Ellie Moody</a:t>
            </a:r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87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Rohin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Joshi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200" b="1" i="0" dirty="0">
                <a:solidFill>
                  <a:srgbClr val="FF0000"/>
                </a:solidFill>
                <a:effectLst/>
              </a:rPr>
              <a:t>Batu Ak</a:t>
            </a:r>
          </a:p>
          <a:p>
            <a:pPr marL="0"/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838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Dylan Ellis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363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6M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KILBOURN</a:t>
            </a:r>
          </a:p>
        </p:txBody>
      </p:sp>
    </p:spTree>
    <p:extLst>
      <p:ext uri="{BB962C8B-B14F-4D97-AF65-F5344CB8AC3E}">
        <p14:creationId xmlns:p14="http://schemas.microsoft.com/office/powerpoint/2010/main" val="24290774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Mason Johnston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274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 err="1">
                <a:solidFill>
                  <a:srgbClr val="FF0000"/>
                </a:solidFill>
                <a:effectLst/>
              </a:rPr>
              <a:t>Julliete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Baker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30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Josh Do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19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Georgia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Behelfer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98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Chloe Edmonson </a:t>
            </a:r>
          </a:p>
          <a:p>
            <a:pPr marL="0" indent="0">
              <a:buNone/>
            </a:pPr>
            <a:r>
              <a:rPr lang="en-US" sz="2200" b="1" dirty="0"/>
              <a:t> </a:t>
            </a:r>
          </a:p>
          <a:p>
            <a:pPr marL="0" indent="0">
              <a:buNone/>
            </a:pPr>
            <a:endParaRPr lang="en-US" sz="2200" b="1" i="0" dirty="0">
              <a:effectLst/>
            </a:endParaRPr>
          </a:p>
          <a:p>
            <a:pPr marL="0"/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050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Ben Willard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23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Shefali </a:t>
            </a:r>
            <a:r>
              <a:rPr lang="en-US" sz="2400" b="1" i="0" dirty="0" err="1">
                <a:solidFill>
                  <a:srgbClr val="FF0000"/>
                </a:solidFill>
                <a:effectLst/>
              </a:rPr>
              <a:t>Kottal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94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RISK-TAKER</a:t>
            </a:r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approach uncertainty with forethought and determination; we work independently and cooperatively to explore new ideas and innovative strategies. We are resourceful and resilient in the face of challenges and change.</a:t>
            </a:r>
          </a:p>
          <a:p>
            <a:pPr marL="0"/>
            <a:endParaRPr lang="en-US" sz="2000" b="0" i="0" dirty="0">
              <a:effectLst/>
            </a:endParaRPr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Faris Abdel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0" i="0" dirty="0">
              <a:effectLst/>
            </a:endParaRPr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3D6A6-B75D-F225-34F9-E2008E441C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25438"/>
            <a:ext cx="3217333" cy="29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Levi Nisenson</a:t>
            </a:r>
          </a:p>
          <a:p>
            <a:pPr marL="0"/>
            <a:endParaRPr lang="en-US" sz="2400" b="0" i="0" dirty="0">
              <a:effectLst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62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BALANCED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We understand the importance of balancing different aspects of our lives—intellectual, physical, and emotional—to achieve well-being for ourselves and others. We recognize our interdependence with other people and with the world in which we live.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Nicole De La Torre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09A64-10D4-279F-3DCF-F197A48F3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39526"/>
            <a:ext cx="3217333" cy="2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61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REFLECTIVE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thoughtfully consider the world and our own ideas and experience. We work to understand our strengths and weaknesses in order to support our learning and personal development.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Sara Harris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4CA0C237-B871-40F7-A8C3-3056386AD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43" y="2105470"/>
            <a:ext cx="3072106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8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2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C49964B-11C0-A09F-718E-097B09391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5" name="Freeform: Shape 14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16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7290A-63EC-8165-6C80-D58249D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787020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Rockwell "/>
              </a:rPr>
              <a:t>CLUSTER 6S</a:t>
            </a: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D183B-2D3E-EF43-2DAC-E677230A3251}"/>
              </a:ext>
            </a:extLst>
          </p:cNvPr>
          <p:cNvSpPr txBox="1">
            <a:spLocks/>
          </p:cNvSpPr>
          <p:nvPr/>
        </p:nvSpPr>
        <p:spPr>
          <a:xfrm>
            <a:off x="265216" y="2794762"/>
            <a:ext cx="3604140" cy="1222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7030A0"/>
                </a:solidFill>
                <a:latin typeface="Rockwell"/>
              </a:rPr>
              <a:t>MS. LAI</a:t>
            </a:r>
          </a:p>
        </p:txBody>
      </p:sp>
    </p:spTree>
    <p:extLst>
      <p:ext uri="{BB962C8B-B14F-4D97-AF65-F5344CB8AC3E}">
        <p14:creationId xmlns:p14="http://schemas.microsoft.com/office/powerpoint/2010/main" val="18743241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INQUIRER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nurture our curiosity, developing skills for inquiry and research. We know how to learn independently and with others. We learn with enthusiasm and sustain our love of learning throughout life.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Federico Esparza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E087AD-107E-09F3-4B57-654685003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" r="-1" b="3055"/>
          <a:stretch/>
        </p:blipFill>
        <p:spPr>
          <a:xfrm>
            <a:off x="7535330" y="2154714"/>
            <a:ext cx="3217333" cy="31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282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kern="1200" dirty="0">
                <a:solidFill>
                  <a:srgbClr val="FF0000"/>
                </a:solidFill>
                <a:latin typeface="Rockwell" panose="02060603020205020403" pitchFamily="18" charset="0"/>
              </a:rPr>
              <a:t>KNOWLEDGABLE</a:t>
            </a:r>
            <a:r>
              <a:rPr lang="en-US" sz="4000" kern="1200" dirty="0">
                <a:solidFill>
                  <a:schemeClr val="tx1"/>
                </a:solidFill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develop and use conceptual understanding, exploring knowledge across a range of disciplines. We engage with issues and ideas that have local and global significance. 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Lily Chan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icon&#10;&#10;Description automatically generated">
            <a:extLst>
              <a:ext uri="{FF2B5EF4-FFF2-40B4-BE49-F238E27FC236}">
                <a16:creationId xmlns:a16="http://schemas.microsoft.com/office/drawing/2014/main" id="{B2F7F593-51F4-D5C7-1F3E-F026E2ED3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00097"/>
            <a:ext cx="3217333" cy="30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53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THINKER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use critical and creative thinking skills to analyze and take responsible action on complex problems. We exercise initiative in making reasoned, ethical decisions.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>
                <a:solidFill>
                  <a:srgbClr val="FF0000"/>
                </a:solidFill>
                <a:effectLst/>
              </a:rPr>
              <a:t>Jacob </a:t>
            </a:r>
            <a:r>
              <a:rPr lang="en-US" sz="2400" b="1" i="0" dirty="0" err="1">
                <a:solidFill>
                  <a:srgbClr val="FF0000"/>
                </a:solidFill>
                <a:effectLst/>
              </a:rPr>
              <a:t>Vrancken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Circle&#10;&#10;Description automatically generated">
            <a:extLst>
              <a:ext uri="{FF2B5EF4-FFF2-40B4-BE49-F238E27FC236}">
                <a16:creationId xmlns:a16="http://schemas.microsoft.com/office/drawing/2014/main" id="{DD5CFAC7-75B3-A2DC-9B23-7E7BE857EC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53" y="2105470"/>
            <a:ext cx="314448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454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COMMUNICATOR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express ourselves confidently and creatively in more than one language and in many ways. We collaborate effectively, listening carefully to the perspectives of other individuals and groups.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Anaya Arain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3A228F-2847-8680-13DC-FD4D58FE9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196419"/>
            <a:ext cx="3217333" cy="3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779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PRINCIPLED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act with integrity and honesty, with a strong sense of fairness and justice, and with respect for the dignity and rights of people everywhere. We take responsibility for our actions and their consequences.</a:t>
            </a:r>
          </a:p>
          <a:p>
            <a:pPr marL="0"/>
            <a:endParaRPr lang="en-US" sz="2200" b="0" i="0" dirty="0">
              <a:effectLst/>
            </a:endParaRPr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Daena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Etter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0" i="0" dirty="0">
              <a:effectLst/>
            </a:endParaRPr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7C7E15F-CFD7-6150-7E32-700EE6F87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13" y="2105470"/>
            <a:ext cx="308276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2272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OPEN-MINDED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9BB8C-1314-1CE7-D2DA-099987F3F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dirty="0"/>
              <a:t>We critically appreciate our own cultures and personal histories, as well as the values and traditions of others. We seek and evaluate a range of points of view, and we are willing to grow from the experience.</a:t>
            </a:r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IB Learner Profile Recipient: </a:t>
            </a:r>
          </a:p>
          <a:p>
            <a:pPr marL="0" indent="0">
              <a:buNone/>
            </a:pPr>
            <a:r>
              <a:rPr lang="en-US" sz="2000" b="1" i="0" dirty="0">
                <a:solidFill>
                  <a:srgbClr val="FF0000"/>
                </a:solidFill>
                <a:effectLst/>
              </a:rPr>
              <a:t>Santiago Angulo Pimentel 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42A1E1-33A5-2939-1249-A9A409961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2505"/>
            <a:ext cx="3217333" cy="29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52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19DDF-E41B-5EC9-1D76-01C3B38F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Rockwell" panose="02060603020205020403" pitchFamily="18" charset="0"/>
              </a:rPr>
              <a:t>IB Learner Profile: </a:t>
            </a:r>
            <a:r>
              <a:rPr lang="en-US" sz="4000" b="1" kern="1200" dirty="0">
                <a:solidFill>
                  <a:srgbClr val="FF0000"/>
                </a:solidFill>
                <a:latin typeface="Rockwell" panose="02060603020205020403" pitchFamily="18" charset="0"/>
              </a:rPr>
              <a:t>CARING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48D49-E8D8-DA1E-C0F3-57EC2F7E7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We show empathy, compassion and respect. We have a commitment to service, and we act to make a positive difference in the lives of others and in the world around us.</a:t>
            </a:r>
          </a:p>
          <a:p>
            <a:pPr marL="0"/>
            <a:endParaRPr lang="en-US" sz="2400" b="0" i="0" dirty="0">
              <a:effectLst/>
            </a:endParaRPr>
          </a:p>
          <a:p>
            <a:pPr marL="0" indent="0">
              <a:buNone/>
            </a:pPr>
            <a:r>
              <a:rPr lang="en-US" sz="2400" b="1" dirty="0"/>
              <a:t>IB Learner Profile Recipient: </a:t>
            </a:r>
          </a:p>
          <a:p>
            <a:pPr marL="0" indent="0">
              <a:buNone/>
            </a:pPr>
            <a:r>
              <a:rPr lang="en-US" sz="2400" b="1" i="0" dirty="0" err="1">
                <a:solidFill>
                  <a:srgbClr val="FF0000"/>
                </a:solidFill>
                <a:effectLst/>
              </a:rPr>
              <a:t>Joselle</a:t>
            </a:r>
            <a:r>
              <a:rPr lang="en-US" sz="2400" b="1" i="0" dirty="0">
                <a:solidFill>
                  <a:srgbClr val="FF0000"/>
                </a:solidFill>
                <a:effectLst/>
              </a:rPr>
              <a:t> McPherson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0" i="0" dirty="0">
              <a:effectLst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8FCECDE1-A20D-6937-1F59-D389D5A869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248082"/>
            <a:ext cx="3217333" cy="29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7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17230</TotalTime>
  <Words>4445</Words>
  <Application>Microsoft Office PowerPoint</Application>
  <PresentationFormat>Widescreen</PresentationFormat>
  <Paragraphs>557</Paragraphs>
  <Slides>102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9" baseType="lpstr">
      <vt:lpstr>Arial</vt:lpstr>
      <vt:lpstr>Calibri</vt:lpstr>
      <vt:lpstr>Calibri Light</vt:lpstr>
      <vt:lpstr>Rockwell</vt:lpstr>
      <vt:lpstr>Rockwell </vt:lpstr>
      <vt:lpstr>Tahoma</vt:lpstr>
      <vt:lpstr>Office Theme</vt:lpstr>
      <vt:lpstr>Bob Lanier Middle School </vt:lpstr>
      <vt:lpstr>CLUSTER 8L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8M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8S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CLUSTER 7L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7M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7S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Bob Lanier Middle School </vt:lpstr>
      <vt:lpstr>CLUSTER 6L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6M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  <vt:lpstr>CLUSTER 6S</vt:lpstr>
      <vt:lpstr>IB Learner Profile: INQUIRER</vt:lpstr>
      <vt:lpstr>IB Learner Profile: KNOWLEDGABLE </vt:lpstr>
      <vt:lpstr>IB Learner Profile: THINKER</vt:lpstr>
      <vt:lpstr>IB Learner Profile: COMMUNICATOR</vt:lpstr>
      <vt:lpstr>IB Learner Profile: PRINCIPLED</vt:lpstr>
      <vt:lpstr>IB Learner Profile: OPEN-MINDED</vt:lpstr>
      <vt:lpstr>IB Learner Profile: CARING</vt:lpstr>
      <vt:lpstr>IB Learner Profile: RISK-TAKER </vt:lpstr>
      <vt:lpstr>IB Learner Profile: BALANCED</vt:lpstr>
      <vt:lpstr>IB Learner Profile: REFLECTIVE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Lanier Middle School </dc:title>
  <dc:creator>Graham, Rodrigus K</dc:creator>
  <cp:lastModifiedBy>Graham, Rodrigus K</cp:lastModifiedBy>
  <cp:revision>3</cp:revision>
  <dcterms:created xsi:type="dcterms:W3CDTF">2022-07-28T17:05:16Z</dcterms:created>
  <dcterms:modified xsi:type="dcterms:W3CDTF">2022-11-16T19:51:43Z</dcterms:modified>
</cp:coreProperties>
</file>